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4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Castle Lounge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ru-RU" sz="1600" dirty="0" smtClean="0">
                <a:latin typeface="Arial Rounded MT Bold" pitchFamily="34" charset="0"/>
              </a:rPr>
              <a:t>рус</a:t>
            </a:r>
            <a:r>
              <a:rPr lang="ru-RU" sz="2200" dirty="0" smtClean="0">
                <a:latin typeface="Arial Rounded MT Bold" pitchFamily="34" charset="0"/>
              </a:rPr>
              <a:t>. </a:t>
            </a:r>
            <a:r>
              <a:rPr lang="ru-RU" sz="1600" dirty="0" smtClean="0">
                <a:latin typeface="Arial Rounded MT Bold" pitchFamily="34" charset="0"/>
              </a:rPr>
              <a:t>Пространство «Замок»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Bahnschrift Condensed" pitchFamily="34" charset="0"/>
              </a:rPr>
              <a:t>Место для фуршетов  и </a:t>
            </a:r>
            <a:r>
              <a:rPr lang="ru-RU" dirty="0" err="1" smtClean="0">
                <a:latin typeface="Bahnschrift Condensed" pitchFamily="34" charset="0"/>
              </a:rPr>
              <a:t>тимбилдингов</a:t>
            </a:r>
            <a:r>
              <a:rPr lang="ru-RU" dirty="0" smtClean="0">
                <a:latin typeface="Bahnschrift Condensed" pitchFamily="34" charset="0"/>
              </a:rPr>
              <a:t> на природе</a:t>
            </a:r>
          </a:p>
          <a:p>
            <a:pPr algn="ctr">
              <a:buNone/>
            </a:pPr>
            <a:endParaRPr lang="ru-RU" dirty="0" smtClean="0">
              <a:latin typeface="Bahnschrift Condensed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Bahnschrift Condensed" pitchFamily="34" charset="0"/>
              </a:rPr>
              <a:t>Удобно расположено около </a:t>
            </a:r>
          </a:p>
          <a:p>
            <a:pPr algn="ctr">
              <a:buNone/>
            </a:pPr>
            <a:r>
              <a:rPr lang="ru-RU" dirty="0" smtClean="0">
                <a:latin typeface="Bahnschrift Condensed" pitchFamily="34" charset="0"/>
              </a:rPr>
              <a:t>поляны в «Центральном парке» на твердом покрытии</a:t>
            </a:r>
          </a:p>
          <a:p>
            <a:pPr algn="ctr">
              <a:buNone/>
            </a:pPr>
            <a:endParaRPr lang="ru-RU" dirty="0" smtClean="0">
              <a:latin typeface="Bahnschrift Condensed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Bahnschrift Condensed" pitchFamily="34" charset="0"/>
              </a:rPr>
              <a:t>Новинка 2026 </a:t>
            </a:r>
          </a:p>
          <a:p>
            <a:pPr algn="ctr">
              <a:buNone/>
            </a:pPr>
            <a:endParaRPr lang="ru-RU" dirty="0">
              <a:latin typeface="Bahnschrift Condensed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157192"/>
            <a:ext cx="2736304" cy="64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latin typeface="Bahnschrift Condensed" pitchFamily="34" charset="0"/>
              </a:rPr>
              <a:t>PROFESSIONAL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Bahnschrift Condensed" pitchFamily="34" charset="0"/>
              </a:rPr>
              <a:t/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Bahnschrift Condensed" pitchFamily="34" charset="0"/>
              </a:rPr>
            </a:br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latin typeface="Bahnschrift Condensed" pitchFamily="34" charset="0"/>
              </a:rPr>
              <a:t> Павильон Milano, 6.8 х 5м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05064"/>
            <a:ext cx="5616624" cy="2742493"/>
          </a:xfrm>
          <a:prstGeom prst="rect">
            <a:avLst/>
          </a:prstGeom>
          <a:noFill/>
        </p:spPr>
      </p:pic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175669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581128"/>
            <a:ext cx="29995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ahnschrift Light SemiCondensed" pitchFamily="34" charset="0"/>
              </a:rPr>
              <a:t>Форма 8-ми угольная </a:t>
            </a:r>
          </a:p>
          <a:p>
            <a:r>
              <a:rPr lang="ru-RU" dirty="0" smtClean="0">
                <a:latin typeface="Bahnschrift Light SemiCondensed" pitchFamily="34" charset="0"/>
              </a:rPr>
              <a:t>Материал: Металл, Полиэстер </a:t>
            </a:r>
          </a:p>
          <a:p>
            <a:r>
              <a:rPr lang="ru-RU" dirty="0" smtClean="0">
                <a:latin typeface="Bahnschrift Light SemiCondensed" pitchFamily="34" charset="0"/>
              </a:rPr>
              <a:t>Без москитной сетки </a:t>
            </a:r>
          </a:p>
          <a:p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484784"/>
            <a:ext cx="3997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 нашем </a:t>
            </a:r>
            <a:r>
              <a:rPr lang="ru-RU" dirty="0" smtClean="0">
                <a:latin typeface="Bahnschrift Light SemiCondensed" pitchFamily="34" charset="0"/>
              </a:rPr>
              <a:t>пространстве</a:t>
            </a:r>
            <a:r>
              <a:rPr lang="ru-RU" dirty="0" smtClean="0"/>
              <a:t> 2</a:t>
            </a:r>
          </a:p>
          <a:p>
            <a:r>
              <a:rPr lang="ru-RU" dirty="0" smtClean="0"/>
              <a:t>независимых друг от друга павильона</a:t>
            </a:r>
            <a:endParaRPr lang="ru-RU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 l="13785" t="27506"/>
          <a:stretch>
            <a:fillRect/>
          </a:stretch>
        </p:blipFill>
        <p:spPr bwMode="auto">
          <a:xfrm>
            <a:off x="4644008" y="2204864"/>
            <a:ext cx="2088232" cy="124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492896"/>
            <a:ext cx="1923344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60648"/>
            <a:ext cx="1872208" cy="123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latin typeface="Bahnschrift Condensed" pitchFamily="34" charset="0"/>
              </a:rPr>
              <a:t>PROFESSIONAL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Bahnschrift Condensed" pitchFamily="34" charset="0"/>
              </a:rPr>
              <a:t/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Bahnschrift Condensed" pitchFamily="34" charset="0"/>
              </a:rPr>
            </a:br>
            <a:r>
              <a:rPr lang="it-IT" sz="3200" dirty="0" smtClean="0">
                <a:solidFill>
                  <a:schemeClr val="accent5">
                    <a:lumMod val="75000"/>
                  </a:schemeClr>
                </a:solidFill>
                <a:latin typeface="Bahnschrift Condensed" pitchFamily="34" charset="0"/>
              </a:rPr>
              <a:t> Павильон Milano, 6.8 х 5м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t="4000" r="56"/>
          <a:stretch>
            <a:fillRect/>
          </a:stretch>
        </p:blipFill>
        <p:spPr bwMode="auto">
          <a:xfrm>
            <a:off x="6732240" y="332656"/>
            <a:ext cx="2160240" cy="132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16832"/>
            <a:ext cx="2002160" cy="131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2536687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501008"/>
            <a:ext cx="190633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284984"/>
            <a:ext cx="22860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717032"/>
            <a:ext cx="154545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5013176"/>
            <a:ext cx="2124734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1412776"/>
            <a:ext cx="2864283" cy="1713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941168"/>
            <a:ext cx="1797368" cy="1489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3573016"/>
            <a:ext cx="1656581" cy="111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5229200"/>
            <a:ext cx="221640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188640"/>
            <a:ext cx="2123301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Преимущества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>
                <a:latin typeface="Bahnschrift Light SemiCondensed" pitchFamily="34" charset="0"/>
              </a:rPr>
              <a:t>Тимбилдинг</a:t>
            </a:r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Bahnschrift Light SemiCondensed" pitchFamily="34" charset="0"/>
              </a:rPr>
              <a:t>Возможность проводить все время на природе </a:t>
            </a:r>
          </a:p>
          <a:p>
            <a:r>
              <a:rPr lang="ru-RU" dirty="0" smtClean="0">
                <a:latin typeface="Bahnschrift Light SemiCondensed" pitchFamily="34" charset="0"/>
              </a:rPr>
              <a:t>Нет необходимости далеко ходить </a:t>
            </a:r>
          </a:p>
          <a:p>
            <a:r>
              <a:rPr lang="ru-RU" dirty="0" smtClean="0">
                <a:latin typeface="Bahnschrift Light SemiCondensed" pitchFamily="34" charset="0"/>
              </a:rPr>
              <a:t>Разделение групп на несколько команд </a:t>
            </a:r>
          </a:p>
          <a:p>
            <a:pPr>
              <a:buNone/>
            </a:pPr>
            <a:r>
              <a:rPr lang="ru-RU" sz="1400" dirty="0" smtClean="0">
                <a:latin typeface="Bahnschrift Light SemiCondensed" pitchFamily="34" charset="0"/>
              </a:rPr>
              <a:t> (</a:t>
            </a:r>
            <a:r>
              <a:rPr lang="ru-RU" sz="1200" dirty="0" smtClean="0">
                <a:latin typeface="Bahnschrift Light SemiCondensed" pitchFamily="34" charset="0"/>
              </a:rPr>
              <a:t>одна в активности, другая в комфорте павильона)</a:t>
            </a:r>
            <a:endParaRPr lang="ru-RU" dirty="0" smtClean="0">
              <a:latin typeface="Bahnschrift Light SemiCondensed" pitchFamily="34" charset="0"/>
            </a:endParaRPr>
          </a:p>
          <a:p>
            <a:r>
              <a:rPr lang="ru-RU" dirty="0" smtClean="0">
                <a:latin typeface="Bahnschrift Light SemiCondensed" pitchFamily="34" charset="0"/>
              </a:rPr>
              <a:t>Уборные комнаты в доступности </a:t>
            </a:r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Bahnschrift Light SemiCondensed" pitchFamily="34" charset="0"/>
              </a:rPr>
              <a:t>Фуршет</a:t>
            </a:r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Bahnschrift Light SemiCondensed" pitchFamily="34" charset="0"/>
              </a:rPr>
              <a:t>Рядом поляна для выездных регистраций </a:t>
            </a:r>
          </a:p>
          <a:p>
            <a:r>
              <a:rPr lang="ru-RU" dirty="0" smtClean="0">
                <a:latin typeface="Bahnschrift Light SemiCondensed" pitchFamily="34" charset="0"/>
              </a:rPr>
              <a:t>Гармонирует с любым декором и без него </a:t>
            </a:r>
          </a:p>
          <a:p>
            <a:r>
              <a:rPr lang="ru-RU" dirty="0" smtClean="0">
                <a:latin typeface="Bahnschrift Light SemiCondensed" pitchFamily="34" charset="0"/>
              </a:rPr>
              <a:t>Фотогеничная локация на природе </a:t>
            </a:r>
          </a:p>
          <a:p>
            <a:r>
              <a:rPr lang="ru-RU" dirty="0" smtClean="0">
                <a:latin typeface="Bahnschrift Light SemiCondensed" pitchFamily="34" charset="0"/>
              </a:rPr>
              <a:t>Продуваемые павильоны</a:t>
            </a:r>
          </a:p>
          <a:p>
            <a:r>
              <a:rPr lang="ru-RU" dirty="0" smtClean="0">
                <a:latin typeface="Bahnschrift Light SemiCondensed" pitchFamily="34" charset="0"/>
              </a:rPr>
              <a:t>Уборные комнаты в доступности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2411760" y="594928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Напротив 2 банкетных зала и большая парковка для автомобилей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Bahnschrift Light SemiCondense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ahnschrift Condensed" pitchFamily="34" charset="0"/>
              </a:rPr>
              <a:t>Условия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Bahnschrift Condensed" pitchFamily="34" charset="0"/>
              </a:rPr>
              <a:t>Понедельник-Четверг</a:t>
            </a:r>
            <a:endParaRPr lang="ru-RU" dirty="0">
              <a:latin typeface="Bahnschrift Condensed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Bahnschrift Light SemiCondensed" pitchFamily="34" charset="0"/>
              </a:rPr>
              <a:t>Время работы 12:00-22:00</a:t>
            </a:r>
          </a:p>
          <a:p>
            <a:r>
              <a:rPr lang="ru-RU" dirty="0" smtClean="0">
                <a:latin typeface="Bahnschrift Light SemiCondensed" pitchFamily="34" charset="0"/>
              </a:rPr>
              <a:t>Аренда </a:t>
            </a:r>
            <a:r>
              <a:rPr lang="ru-RU" dirty="0" smtClean="0">
                <a:latin typeface="Bahnschrift Light SemiCondensed" pitchFamily="34" charset="0"/>
              </a:rPr>
              <a:t>1-ого павильона </a:t>
            </a:r>
            <a:endParaRPr lang="ru-RU" dirty="0" smtClean="0">
              <a:latin typeface="Bahnschrift Light SemiCondensed" pitchFamily="34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15.000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/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8 часов </a:t>
            </a:r>
          </a:p>
          <a:p>
            <a:r>
              <a:rPr lang="ru-RU" dirty="0" smtClean="0">
                <a:latin typeface="Bahnschrift Light SemiCondensed" pitchFamily="34" charset="0"/>
              </a:rPr>
              <a:t>Аренда </a:t>
            </a:r>
            <a:r>
              <a:rPr lang="ru-RU" dirty="0" smtClean="0">
                <a:latin typeface="Bahnschrift Light SemiCondensed" pitchFamily="34" charset="0"/>
              </a:rPr>
              <a:t>2-х павильонов </a:t>
            </a:r>
            <a:endParaRPr lang="ru-RU" dirty="0" smtClean="0">
              <a:latin typeface="Bahnschrift Light SemiCondensed" pitchFamily="34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28.000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/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8 часов </a:t>
            </a:r>
          </a:p>
          <a:p>
            <a:pPr>
              <a:buNone/>
            </a:pPr>
            <a:endParaRPr lang="ru-RU" sz="3200" dirty="0" smtClean="0">
              <a:latin typeface="Bahnschrift Light SemiCondensed" pitchFamily="34" charset="0"/>
            </a:endParaRPr>
          </a:p>
          <a:p>
            <a:pPr>
              <a:buNone/>
            </a:pPr>
            <a:endParaRPr lang="ru-RU" sz="3200" dirty="0" smtClean="0">
              <a:latin typeface="Bahnschrift Light SemiCondensed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Bahnschrift Condensed" pitchFamily="34" charset="0"/>
              </a:rPr>
              <a:t>Пятница-Воскресенье</a:t>
            </a:r>
            <a:endParaRPr lang="ru-RU" dirty="0">
              <a:latin typeface="Bahnschrift Condensed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Bahnschrift Light SemiCondensed" pitchFamily="34" charset="0"/>
              </a:rPr>
              <a:t>12:00-23:00</a:t>
            </a:r>
          </a:p>
          <a:p>
            <a:r>
              <a:rPr lang="ru-RU" dirty="0" smtClean="0">
                <a:latin typeface="Bahnschrift Light SemiCondensed" pitchFamily="34" charset="0"/>
              </a:rPr>
              <a:t>Аренда </a:t>
            </a:r>
            <a:r>
              <a:rPr lang="ru-RU" dirty="0" smtClean="0">
                <a:latin typeface="Bahnschrift Light SemiCondensed" pitchFamily="34" charset="0"/>
              </a:rPr>
              <a:t>1-ого </a:t>
            </a:r>
            <a:r>
              <a:rPr lang="ru-RU" dirty="0" smtClean="0">
                <a:latin typeface="Bahnschrift Light SemiCondensed" pitchFamily="34" charset="0"/>
              </a:rPr>
              <a:t>павильона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20.000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/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8часов</a:t>
            </a:r>
          </a:p>
          <a:p>
            <a:r>
              <a:rPr lang="ru-RU" dirty="0" smtClean="0">
                <a:latin typeface="Bahnschrift Light SemiCondensed" pitchFamily="34" charset="0"/>
              </a:rPr>
              <a:t>Аренда </a:t>
            </a:r>
            <a:r>
              <a:rPr lang="ru-RU" dirty="0" smtClean="0">
                <a:latin typeface="Bahnschrift Light SemiCondensed" pitchFamily="34" charset="0"/>
              </a:rPr>
              <a:t>2-х павильонов</a:t>
            </a:r>
            <a:endParaRPr lang="ru-RU" dirty="0" smtClean="0">
              <a:latin typeface="Bahnschrift Light SemiCondensed" pitchFamily="34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38.000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/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8часов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Bahnschrift Light SemiCondensed" pitchFamily="34" charset="0"/>
            </a:endParaRPr>
          </a:p>
          <a:p>
            <a:endParaRPr lang="ru-RU" dirty="0" smtClean="0">
              <a:latin typeface="Bahnschrift Light SemiCondensed" pitchFamily="34" charset="0"/>
            </a:endParaRPr>
          </a:p>
          <a:p>
            <a:endParaRPr lang="ru-RU" dirty="0" smtClean="0">
              <a:latin typeface="Bahnschrift Light SemiCondensed" pitchFamily="34" charset="0"/>
            </a:endParaRPr>
          </a:p>
          <a:p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83568" y="393305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itchFamily="34" charset="0"/>
              <a:ea typeface="+mn-ea"/>
              <a:cs typeface="+mn-cs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979712" y="5877272"/>
            <a:ext cx="461625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noProof="0" dirty="0" smtClean="0">
                <a:latin typeface="Bahnschrift Condensed" pitchFamily="34" charset="0"/>
              </a:rPr>
              <a:t>Заказ еды по меню «Фуршет» возможен только по нашему меню для вашей и нашей безопасности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>
                <a:latin typeface="Bahnschrift Condensed" pitchFamily="34" charset="0"/>
              </a:rPr>
              <a:t>Вы можете привезти свой алкоголь в расчете 70</a:t>
            </a:r>
            <a:r>
              <a:rPr lang="en-US" dirty="0" smtClean="0">
                <a:latin typeface="Bahnschrift Condensed" pitchFamily="34" charset="0"/>
              </a:rPr>
              <a:t>/</a:t>
            </a:r>
            <a:r>
              <a:rPr lang="ru-RU" dirty="0" smtClean="0">
                <a:latin typeface="Bahnschrift Condensed" pitchFamily="34" charset="0"/>
              </a:rPr>
              <a:t>30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>
                <a:latin typeface="Bahnschrift Condensed" pitchFamily="34" charset="0"/>
              </a:rPr>
              <a:t> (то есть, 30% алкоголя должно быть приобретено у нас) 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itchFamily="34" charset="0"/>
              <a:ea typeface="+mn-ea"/>
              <a:cs typeface="+mn-cs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0" y="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latin typeface="Bahnschrift Condensed" pitchFamily="34" charset="0"/>
              </a:rPr>
              <a:t>*</a:t>
            </a:r>
            <a:r>
              <a:rPr lang="ru-RU" sz="1400" b="1" dirty="0" smtClean="0">
                <a:latin typeface="Bahnschrift Condensed" pitchFamily="34" charset="0"/>
              </a:rPr>
              <a:t>не является публичной офертой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itchFamily="34" charset="0"/>
              <a:ea typeface="+mn-ea"/>
              <a:cs typeface="+mn-cs"/>
            </a:endParaRPr>
          </a:p>
        </p:txBody>
      </p:sp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149080"/>
            <a:ext cx="1656184" cy="248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itchFamily="34" charset="0"/>
              </a:rPr>
              <a:t>Будем рады разделить 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itchFamily="34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itchFamily="34" charset="0"/>
              </a:rPr>
              <a:t>с вами этот сезон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3" name="Управляющая кнопка: сведения 2">
            <a:hlinkClick r:id="" action="ppaction://noaction" highlightClick="1"/>
          </p:cNvPr>
          <p:cNvSpPr/>
          <p:nvPr/>
        </p:nvSpPr>
        <p:spPr>
          <a:xfrm>
            <a:off x="1187624" y="2204864"/>
            <a:ext cx="576064" cy="576064"/>
          </a:xfrm>
          <a:prstGeom prst="actionButtonInformat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20688"/>
            <a:ext cx="216024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8" name="AutoShape 6" descr="https://i.oneme.ru/i?r=BTE2sh_eZW7g8kugOdIm2NotddeISadJrN2QnT_af75OSs7Pxw4EBdHl8NT2SfmzzN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2160240" cy="290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63688" y="220486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Bahnschrift Condensed" pitchFamily="34" charset="0"/>
              </a:rPr>
              <a:t>+7 (495) 598-57-27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Bahnschrift Condensed" pitchFamily="34" charset="0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Bahnschrift Condensed" pitchFamily="34" charset="0"/>
              </a:rPr>
              <a:t>+7 (963) 683-70-52</a:t>
            </a:r>
          </a:p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924944"/>
            <a:ext cx="271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ahnschrift Light SemiCondensed" pitchFamily="34" charset="0"/>
              </a:rPr>
              <a:t>Будние дни с 10.00 до 19.00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32656"/>
            <a:ext cx="2232248" cy="53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qr-code (3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149080"/>
            <a:ext cx="1080120" cy="1080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08104" y="429309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 SemiCondensed" pitchFamily="34" charset="0"/>
              </a:rPr>
              <a:t>Подробнее о нашем комплексе здесь! Наводи камеру на код и переходи по ссылке на сайт</a:t>
            </a:r>
            <a:endParaRPr lang="ru-RU" dirty="0">
              <a:latin typeface="Bahnschrift Light SemiCondense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219</Words>
  <Application>Microsoft Office PowerPoint</Application>
  <PresentationFormat>Экран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Castle Lounge рус. Пространство «Замок»</vt:lpstr>
      <vt:lpstr>PROFESSIONAL  Павильон Milano, 6.8 х 5м</vt:lpstr>
      <vt:lpstr>PROFESSIONAL  Павильон Milano, 6.8 х 5м</vt:lpstr>
      <vt:lpstr>Преимущества</vt:lpstr>
      <vt:lpstr>Условия</vt:lpstr>
      <vt:lpstr>Будем рады разделить  с вами этот сезон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54</cp:revision>
  <dcterms:created xsi:type="dcterms:W3CDTF">2026-04-26T10:19:53Z</dcterms:created>
  <dcterms:modified xsi:type="dcterms:W3CDTF">2026-04-26T15:54:20Z</dcterms:modified>
</cp:coreProperties>
</file>